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2" d="100"/>
          <a:sy n="82" d="100"/>
        </p:scale>
        <p:origin x="1474" y="5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p:spPr>
        <p:txBody>
          <a:bodyPr/>
          <a:lstStyle/>
          <a:p>
            <a:r>
              <a:rPr lang="pl-PL"/>
              <a:t>Kliknij, aby edytować styl</a:t>
            </a:r>
          </a:p>
        </p:txBody>
      </p:sp>
      <p:sp>
        <p:nvSpPr>
          <p:cNvPr id="3" name="Podtytu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a:t>Kliknij, aby edytować styl wzorca podtytułu</a:t>
            </a:r>
          </a:p>
        </p:txBody>
      </p:sp>
      <p:sp>
        <p:nvSpPr>
          <p:cNvPr id="4" name="Symbol zastępczy daty 3"/>
          <p:cNvSpPr>
            <a:spLocks noGrp="1"/>
          </p:cNvSpPr>
          <p:nvPr>
            <p:ph type="dt" sz="half" idx="10"/>
          </p:nvPr>
        </p:nvSpPr>
        <p:spPr/>
        <p:txBody>
          <a:bodyPr/>
          <a:lstStyle/>
          <a:p>
            <a:fld id="{7B30137A-5D20-4088-88A9-5295924395B0}" type="datetimeFigureOut">
              <a:rPr lang="pl-PL" smtClean="0"/>
              <a:pPr/>
              <a:t>19.08.2022</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69E934E-9C83-4F85-B225-86A7A28EFA71}" type="slidenum">
              <a:rPr lang="pl-PL" smtClean="0"/>
              <a:pPr/>
              <a:t>‹#›</a:t>
            </a:fld>
            <a:endParaRPr lang="pl-P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tytułu pionowego 2"/>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10"/>
          </p:nvPr>
        </p:nvSpPr>
        <p:spPr/>
        <p:txBody>
          <a:bodyPr/>
          <a:lstStyle/>
          <a:p>
            <a:fld id="{7B30137A-5D20-4088-88A9-5295924395B0}" type="datetimeFigureOut">
              <a:rPr lang="pl-PL" smtClean="0"/>
              <a:pPr/>
              <a:t>19.08.2022</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69E934E-9C83-4F85-B225-86A7A28EFA71}" type="slidenum">
              <a:rPr lang="pl-PL" smtClean="0"/>
              <a:pPr/>
              <a:t>‹#›</a:t>
            </a:fld>
            <a:endParaRPr lang="pl-P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629400" y="274638"/>
            <a:ext cx="2057400" cy="5851525"/>
          </a:xfrm>
        </p:spPr>
        <p:txBody>
          <a:bodyPr vert="eaVert"/>
          <a:lstStyle/>
          <a:p>
            <a:r>
              <a:rPr lang="pl-PL"/>
              <a:t>Kliknij, aby edytować styl</a:t>
            </a:r>
          </a:p>
        </p:txBody>
      </p:sp>
      <p:sp>
        <p:nvSpPr>
          <p:cNvPr id="3" name="Symbol zastępczy tytułu pionowego 2"/>
          <p:cNvSpPr>
            <a:spLocks noGrp="1"/>
          </p:cNvSpPr>
          <p:nvPr>
            <p:ph type="body" orient="vert" idx="1"/>
          </p:nvPr>
        </p:nvSpPr>
        <p:spPr>
          <a:xfrm>
            <a:off x="457200" y="274638"/>
            <a:ext cx="6019800" cy="5851525"/>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10"/>
          </p:nvPr>
        </p:nvSpPr>
        <p:spPr/>
        <p:txBody>
          <a:bodyPr/>
          <a:lstStyle/>
          <a:p>
            <a:fld id="{7B30137A-5D20-4088-88A9-5295924395B0}" type="datetimeFigureOut">
              <a:rPr lang="pl-PL" smtClean="0"/>
              <a:pPr/>
              <a:t>19.08.2022</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69E934E-9C83-4F85-B225-86A7A28EFA71}" type="slidenum">
              <a:rPr lang="pl-PL" smtClean="0"/>
              <a:pPr/>
              <a:t>‹#›</a:t>
            </a:fld>
            <a:endParaRPr lang="pl-P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zawartości 2"/>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10"/>
          </p:nvPr>
        </p:nvSpPr>
        <p:spPr/>
        <p:txBody>
          <a:bodyPr/>
          <a:lstStyle/>
          <a:p>
            <a:fld id="{7B30137A-5D20-4088-88A9-5295924395B0}" type="datetimeFigureOut">
              <a:rPr lang="pl-PL" smtClean="0"/>
              <a:pPr/>
              <a:t>19.08.2022</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69E934E-9C83-4F85-B225-86A7A28EFA71}" type="slidenum">
              <a:rPr lang="pl-PL" smtClean="0"/>
              <a:pPr/>
              <a:t>‹#›</a:t>
            </a:fld>
            <a:endParaRPr lang="pl-P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4406900"/>
            <a:ext cx="7772400" cy="1362075"/>
          </a:xfrm>
        </p:spPr>
        <p:txBody>
          <a:bodyPr anchor="t"/>
          <a:lstStyle>
            <a:lvl1pPr algn="l">
              <a:defRPr sz="4000" b="1" cap="all"/>
            </a:lvl1pPr>
          </a:lstStyle>
          <a:p>
            <a:r>
              <a:rPr lang="pl-PL"/>
              <a:t>Kliknij, aby edytować styl</a:t>
            </a:r>
          </a:p>
        </p:txBody>
      </p:sp>
      <p:sp>
        <p:nvSpPr>
          <p:cNvPr id="3" name="Symbol zastępczy teks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a:t>Kliknij, aby edytować style wzorca tekstu</a:t>
            </a:r>
          </a:p>
        </p:txBody>
      </p:sp>
      <p:sp>
        <p:nvSpPr>
          <p:cNvPr id="4" name="Symbol zastępczy daty 3"/>
          <p:cNvSpPr>
            <a:spLocks noGrp="1"/>
          </p:cNvSpPr>
          <p:nvPr>
            <p:ph type="dt" sz="half" idx="10"/>
          </p:nvPr>
        </p:nvSpPr>
        <p:spPr/>
        <p:txBody>
          <a:bodyPr/>
          <a:lstStyle/>
          <a:p>
            <a:fld id="{7B30137A-5D20-4088-88A9-5295924395B0}" type="datetimeFigureOut">
              <a:rPr lang="pl-PL" smtClean="0"/>
              <a:pPr/>
              <a:t>19.08.2022</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69E934E-9C83-4F85-B225-86A7A28EFA71}" type="slidenum">
              <a:rPr lang="pl-PL" smtClean="0"/>
              <a:pPr/>
              <a:t>‹#›</a:t>
            </a:fld>
            <a:endParaRPr lang="pl-P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zawartości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p:cNvSpPr>
            <a:spLocks noGrp="1"/>
          </p:cNvSpPr>
          <p:nvPr>
            <p:ph type="dt" sz="half" idx="10"/>
          </p:nvPr>
        </p:nvSpPr>
        <p:spPr/>
        <p:txBody>
          <a:bodyPr/>
          <a:lstStyle/>
          <a:p>
            <a:fld id="{7B30137A-5D20-4088-88A9-5295924395B0}" type="datetimeFigureOut">
              <a:rPr lang="pl-PL" smtClean="0"/>
              <a:pPr/>
              <a:t>19.08.2022</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E69E934E-9C83-4F85-B225-86A7A28EFA71}" type="slidenum">
              <a:rPr lang="pl-PL" smtClean="0"/>
              <a:pPr/>
              <a:t>‹#›</a:t>
            </a:fld>
            <a:endParaRPr lang="pl-P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defRPr/>
            </a:lvl1pPr>
          </a:lstStyle>
          <a:p>
            <a:r>
              <a:rPr lang="pl-PL"/>
              <a:t>Kliknij, aby edytować styl</a:t>
            </a:r>
          </a:p>
        </p:txBody>
      </p:sp>
      <p:sp>
        <p:nvSpPr>
          <p:cNvPr id="3" name="Symbol zastępczy teks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p:cNvSpPr>
            <a:spLocks noGrp="1"/>
          </p:cNvSpPr>
          <p:nvPr>
            <p:ph type="dt" sz="half" idx="10"/>
          </p:nvPr>
        </p:nvSpPr>
        <p:spPr/>
        <p:txBody>
          <a:bodyPr/>
          <a:lstStyle/>
          <a:p>
            <a:fld id="{7B30137A-5D20-4088-88A9-5295924395B0}" type="datetimeFigureOut">
              <a:rPr lang="pl-PL" smtClean="0"/>
              <a:pPr/>
              <a:t>19.08.2022</a:t>
            </a:fld>
            <a:endParaRPr lang="pl-PL"/>
          </a:p>
        </p:txBody>
      </p:sp>
      <p:sp>
        <p:nvSpPr>
          <p:cNvPr id="8" name="Symbol zastępczy stopki 7"/>
          <p:cNvSpPr>
            <a:spLocks noGrp="1"/>
          </p:cNvSpPr>
          <p:nvPr>
            <p:ph type="ftr" sz="quarter" idx="11"/>
          </p:nvPr>
        </p:nvSpPr>
        <p:spPr/>
        <p:txBody>
          <a:bodyPr/>
          <a:lstStyle/>
          <a:p>
            <a:endParaRPr lang="pl-PL"/>
          </a:p>
        </p:txBody>
      </p:sp>
      <p:sp>
        <p:nvSpPr>
          <p:cNvPr id="9" name="Symbol zastępczy numeru slajdu 8"/>
          <p:cNvSpPr>
            <a:spLocks noGrp="1"/>
          </p:cNvSpPr>
          <p:nvPr>
            <p:ph type="sldNum" sz="quarter" idx="12"/>
          </p:nvPr>
        </p:nvSpPr>
        <p:spPr/>
        <p:txBody>
          <a:bodyPr/>
          <a:lstStyle/>
          <a:p>
            <a:fld id="{E69E934E-9C83-4F85-B225-86A7A28EFA71}" type="slidenum">
              <a:rPr lang="pl-PL" smtClean="0"/>
              <a:pPr/>
              <a:t>‹#›</a:t>
            </a:fld>
            <a:endParaRPr lang="pl-P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daty 2"/>
          <p:cNvSpPr>
            <a:spLocks noGrp="1"/>
          </p:cNvSpPr>
          <p:nvPr>
            <p:ph type="dt" sz="half" idx="10"/>
          </p:nvPr>
        </p:nvSpPr>
        <p:spPr/>
        <p:txBody>
          <a:bodyPr/>
          <a:lstStyle/>
          <a:p>
            <a:fld id="{7B30137A-5D20-4088-88A9-5295924395B0}" type="datetimeFigureOut">
              <a:rPr lang="pl-PL" smtClean="0"/>
              <a:pPr/>
              <a:t>19.08.2022</a:t>
            </a:fld>
            <a:endParaRPr lang="pl-PL"/>
          </a:p>
        </p:txBody>
      </p:sp>
      <p:sp>
        <p:nvSpPr>
          <p:cNvPr id="4" name="Symbol zastępczy stopki 3"/>
          <p:cNvSpPr>
            <a:spLocks noGrp="1"/>
          </p:cNvSpPr>
          <p:nvPr>
            <p:ph type="ftr" sz="quarter" idx="11"/>
          </p:nvPr>
        </p:nvSpPr>
        <p:spPr/>
        <p:txBody>
          <a:bodyPr/>
          <a:lstStyle/>
          <a:p>
            <a:endParaRPr lang="pl-PL"/>
          </a:p>
        </p:txBody>
      </p:sp>
      <p:sp>
        <p:nvSpPr>
          <p:cNvPr id="5" name="Symbol zastępczy numeru slajdu 4"/>
          <p:cNvSpPr>
            <a:spLocks noGrp="1"/>
          </p:cNvSpPr>
          <p:nvPr>
            <p:ph type="sldNum" sz="quarter" idx="12"/>
          </p:nvPr>
        </p:nvSpPr>
        <p:spPr/>
        <p:txBody>
          <a:bodyPr/>
          <a:lstStyle/>
          <a:p>
            <a:fld id="{E69E934E-9C83-4F85-B225-86A7A28EFA71}" type="slidenum">
              <a:rPr lang="pl-PL" smtClean="0"/>
              <a:pPr/>
              <a:t>‹#›</a:t>
            </a:fld>
            <a:endParaRPr lang="pl-P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p>
            <a:fld id="{7B30137A-5D20-4088-88A9-5295924395B0}" type="datetimeFigureOut">
              <a:rPr lang="pl-PL" smtClean="0"/>
              <a:pPr/>
              <a:t>19.08.2022</a:t>
            </a:fld>
            <a:endParaRPr lang="pl-PL"/>
          </a:p>
        </p:txBody>
      </p:sp>
      <p:sp>
        <p:nvSpPr>
          <p:cNvPr id="3" name="Symbol zastępczy stopki 2"/>
          <p:cNvSpPr>
            <a:spLocks noGrp="1"/>
          </p:cNvSpPr>
          <p:nvPr>
            <p:ph type="ftr" sz="quarter" idx="11"/>
          </p:nvPr>
        </p:nvSpPr>
        <p:spPr/>
        <p:txBody>
          <a:bodyPr/>
          <a:lstStyle/>
          <a:p>
            <a:endParaRPr lang="pl-PL"/>
          </a:p>
        </p:txBody>
      </p:sp>
      <p:sp>
        <p:nvSpPr>
          <p:cNvPr id="4" name="Symbol zastępczy numeru slajdu 3"/>
          <p:cNvSpPr>
            <a:spLocks noGrp="1"/>
          </p:cNvSpPr>
          <p:nvPr>
            <p:ph type="sldNum" sz="quarter" idx="12"/>
          </p:nvPr>
        </p:nvSpPr>
        <p:spPr/>
        <p:txBody>
          <a:bodyPr/>
          <a:lstStyle/>
          <a:p>
            <a:fld id="{E69E934E-9C83-4F85-B225-86A7A28EFA71}" type="slidenum">
              <a:rPr lang="pl-PL" smtClean="0"/>
              <a:pPr/>
              <a:t>‹#›</a:t>
            </a:fld>
            <a:endParaRPr lang="pl-P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3008313" cy="1162050"/>
          </a:xfrm>
        </p:spPr>
        <p:txBody>
          <a:bodyPr anchor="b"/>
          <a:lstStyle>
            <a:lvl1pPr algn="l">
              <a:defRPr sz="2000" b="1"/>
            </a:lvl1pPr>
          </a:lstStyle>
          <a:p>
            <a:r>
              <a:rPr lang="pl-PL"/>
              <a:t>Kliknij, aby edytować styl</a:t>
            </a:r>
          </a:p>
        </p:txBody>
      </p:sp>
      <p:sp>
        <p:nvSpPr>
          <p:cNvPr id="3" name="Symbol zastępczy zawartośc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5" name="Symbol zastępczy daty 4"/>
          <p:cNvSpPr>
            <a:spLocks noGrp="1"/>
          </p:cNvSpPr>
          <p:nvPr>
            <p:ph type="dt" sz="half" idx="10"/>
          </p:nvPr>
        </p:nvSpPr>
        <p:spPr/>
        <p:txBody>
          <a:bodyPr/>
          <a:lstStyle/>
          <a:p>
            <a:fld id="{7B30137A-5D20-4088-88A9-5295924395B0}" type="datetimeFigureOut">
              <a:rPr lang="pl-PL" smtClean="0"/>
              <a:pPr/>
              <a:t>19.08.2022</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E69E934E-9C83-4F85-B225-86A7A28EFA71}" type="slidenum">
              <a:rPr lang="pl-PL" smtClean="0"/>
              <a:pPr/>
              <a:t>‹#›</a:t>
            </a:fld>
            <a:endParaRPr lang="pl-P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p:spPr>
        <p:txBody>
          <a:bodyPr anchor="b"/>
          <a:lstStyle>
            <a:lvl1pPr algn="l">
              <a:defRPr sz="2000" b="1"/>
            </a:lvl1pPr>
          </a:lstStyle>
          <a:p>
            <a:r>
              <a:rPr lang="pl-PL"/>
              <a:t>Kliknij, aby edytować styl</a:t>
            </a:r>
          </a:p>
        </p:txBody>
      </p:sp>
      <p:sp>
        <p:nvSpPr>
          <p:cNvPr id="3" name="Symbol zastępczy obraz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5" name="Symbol zastępczy daty 4"/>
          <p:cNvSpPr>
            <a:spLocks noGrp="1"/>
          </p:cNvSpPr>
          <p:nvPr>
            <p:ph type="dt" sz="half" idx="10"/>
          </p:nvPr>
        </p:nvSpPr>
        <p:spPr/>
        <p:txBody>
          <a:bodyPr/>
          <a:lstStyle/>
          <a:p>
            <a:fld id="{7B30137A-5D20-4088-88A9-5295924395B0}" type="datetimeFigureOut">
              <a:rPr lang="pl-PL" smtClean="0"/>
              <a:pPr/>
              <a:t>19.08.2022</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E69E934E-9C83-4F85-B225-86A7A28EFA71}" type="slidenum">
              <a:rPr lang="pl-PL" smtClean="0"/>
              <a:pPr/>
              <a:t>‹#›</a:t>
            </a:fld>
            <a:endParaRPr lang="pl-P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tytuł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B30137A-5D20-4088-88A9-5295924395B0}" type="datetimeFigureOut">
              <a:rPr lang="pl-PL" smtClean="0"/>
              <a:pPr/>
              <a:t>19.08.2022</a:t>
            </a:fld>
            <a:endParaRPr lang="pl-PL"/>
          </a:p>
        </p:txBody>
      </p:sp>
      <p:sp>
        <p:nvSpPr>
          <p:cNvPr id="5" name="Symbol zastępczy stopki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9E934E-9C83-4F85-B225-86A7A28EFA71}" type="slidenum">
              <a:rPr lang="pl-PL" smtClean="0"/>
              <a:pPr/>
              <a:t>‹#›</a:t>
            </a:fld>
            <a:endParaRPr lang="pl-P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hyperlink" Target="http://pl.wikipedia.org/wiki/Plebiscyt_na_Warmii_i_Mazurach"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pl.wikipedia.org/wiki/Wojna_polsko-bolszewicka"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928671"/>
            <a:ext cx="7772400" cy="2671780"/>
          </a:xfrm>
        </p:spPr>
        <p:txBody>
          <a:bodyPr/>
          <a:lstStyle/>
          <a:p>
            <a:r>
              <a:rPr lang="pl-PL" dirty="0"/>
              <a:t>Pomniki</a:t>
            </a:r>
          </a:p>
        </p:txBody>
      </p:sp>
      <p:sp>
        <p:nvSpPr>
          <p:cNvPr id="3" name="Podtytuł 2"/>
          <p:cNvSpPr>
            <a:spLocks noGrp="1"/>
          </p:cNvSpPr>
          <p:nvPr>
            <p:ph type="subTitle" idx="1"/>
          </p:nvPr>
        </p:nvSpPr>
        <p:spPr/>
        <p:txBody>
          <a:bodyPr/>
          <a:lstStyle/>
          <a:p>
            <a:r>
              <a:rPr lang="pl-PL" dirty="0"/>
              <a:t>Plebiscyt na Warmii, Mazurach i </a:t>
            </a:r>
            <a:r>
              <a:rPr lang="pl-PL" dirty="0" err="1"/>
              <a:t>Powiślu</a:t>
            </a:r>
            <a:endParaRPr lang="pl-PL" dirty="0"/>
          </a:p>
          <a:p>
            <a:r>
              <a:rPr lang="pl-PL" dirty="0"/>
              <a:t>Rok 1920</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792288" y="6072206"/>
            <a:ext cx="5486400" cy="571504"/>
          </a:xfrm>
        </p:spPr>
        <p:txBody>
          <a:bodyPr>
            <a:normAutofit fontScale="90000"/>
          </a:bodyPr>
          <a:lstStyle/>
          <a:p>
            <a:r>
              <a:rPr lang="pl-PL" dirty="0"/>
              <a:t>Pomnik plebiscytowy - Prostki (</a:t>
            </a:r>
            <a:r>
              <a:rPr lang="pl-PL" dirty="0" err="1"/>
              <a:t>niem</a:t>
            </a:r>
            <a:r>
              <a:rPr lang="pl-PL" dirty="0"/>
              <a:t>. </a:t>
            </a:r>
            <a:r>
              <a:rPr lang="pl-PL" dirty="0" err="1"/>
              <a:t>Prostken</a:t>
            </a:r>
            <a:r>
              <a:rPr lang="pl-PL" dirty="0"/>
              <a:t> powiat Olecko)</a:t>
            </a:r>
          </a:p>
        </p:txBody>
      </p:sp>
      <p:pic>
        <p:nvPicPr>
          <p:cNvPr id="5" name="Symbol zastępczy obrazu 4" descr="Brak dostępnego opisu zdjęcia."/>
          <p:cNvPicPr>
            <a:picLocks noGrp="1"/>
          </p:cNvPicPr>
          <p:nvPr>
            <p:ph type="pic" idx="1"/>
          </p:nvPr>
        </p:nvPicPr>
        <p:blipFill>
          <a:blip r:embed="rId2" cstate="print"/>
          <a:srcRect t="709" b="709"/>
          <a:stretch>
            <a:fillRect/>
          </a:stretch>
        </p:blipFill>
        <p:spPr bwMode="auto">
          <a:xfrm>
            <a:off x="1792288" y="612775"/>
            <a:ext cx="5486400" cy="5387975"/>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792288" y="5929330"/>
            <a:ext cx="5486400" cy="571504"/>
          </a:xfrm>
        </p:spPr>
        <p:txBody>
          <a:bodyPr>
            <a:normAutofit fontScale="90000"/>
          </a:bodyPr>
          <a:lstStyle/>
          <a:p>
            <a:r>
              <a:rPr lang="pl-PL" dirty="0"/>
              <a:t>Pomnik plebiscytowy - Pisz (dawniej </a:t>
            </a:r>
            <a:r>
              <a:rPr lang="pl-PL" dirty="0" err="1"/>
              <a:t>Jańsbork</a:t>
            </a:r>
            <a:r>
              <a:rPr lang="pl-PL" dirty="0"/>
              <a:t> albo </a:t>
            </a:r>
            <a:r>
              <a:rPr lang="pl-PL" dirty="0" err="1"/>
              <a:t>Jansbork</a:t>
            </a:r>
            <a:r>
              <a:rPr lang="pl-PL" dirty="0"/>
              <a:t>, </a:t>
            </a:r>
            <a:r>
              <a:rPr lang="pl-PL" dirty="0" err="1"/>
              <a:t>niem</a:t>
            </a:r>
            <a:r>
              <a:rPr lang="pl-PL" dirty="0"/>
              <a:t>. </a:t>
            </a:r>
            <a:r>
              <a:rPr lang="pl-PL" dirty="0" err="1"/>
              <a:t>Johannisburg</a:t>
            </a:r>
            <a:r>
              <a:rPr lang="pl-PL" dirty="0"/>
              <a:t>, </a:t>
            </a:r>
            <a:r>
              <a:rPr lang="pl-PL" dirty="0" err="1"/>
              <a:t>prus</a:t>
            </a:r>
            <a:r>
              <a:rPr lang="pl-PL" dirty="0"/>
              <a:t>. </a:t>
            </a:r>
            <a:r>
              <a:rPr lang="pl-PL" dirty="0" err="1"/>
              <a:t>Pīsis</a:t>
            </a:r>
            <a:r>
              <a:rPr lang="pl-PL" dirty="0"/>
              <a:t>)</a:t>
            </a:r>
          </a:p>
        </p:txBody>
      </p:sp>
      <p:pic>
        <p:nvPicPr>
          <p:cNvPr id="5" name="Symbol zastępczy obrazu 4" descr="Obraz może zawierać: roślina, drzewo, niebo, na zewnątrz i przyroda"/>
          <p:cNvPicPr>
            <a:picLocks noGrp="1"/>
          </p:cNvPicPr>
          <p:nvPr>
            <p:ph type="pic" idx="1"/>
          </p:nvPr>
        </p:nvPicPr>
        <p:blipFill>
          <a:blip r:embed="rId2"/>
          <a:srcRect l="3181" r="3181"/>
          <a:stretch>
            <a:fillRect/>
          </a:stretch>
        </p:blipFill>
        <p:spPr bwMode="auto">
          <a:xfrm>
            <a:off x="642938" y="612775"/>
            <a:ext cx="7786687" cy="524510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792288" y="6000768"/>
            <a:ext cx="5486400" cy="571504"/>
          </a:xfrm>
        </p:spPr>
        <p:txBody>
          <a:bodyPr>
            <a:normAutofit fontScale="90000"/>
          </a:bodyPr>
          <a:lstStyle/>
          <a:p>
            <a:r>
              <a:rPr lang="pl-PL" dirty="0"/>
              <a:t>Pomnik plebiscytowy w Stawigudzie</a:t>
            </a:r>
            <a:br>
              <a:rPr lang="pl-PL" dirty="0"/>
            </a:br>
            <a:endParaRPr lang="pl-PL" dirty="0"/>
          </a:p>
        </p:txBody>
      </p:sp>
      <p:pic>
        <p:nvPicPr>
          <p:cNvPr id="5" name="Symbol zastępczy obrazu 4" descr="Obraz może zawierać: drzewo, roślina, śnieg, na zewnątrz i przyroda"/>
          <p:cNvPicPr>
            <a:picLocks noGrp="1"/>
          </p:cNvPicPr>
          <p:nvPr>
            <p:ph type="pic" idx="1"/>
          </p:nvPr>
        </p:nvPicPr>
        <p:blipFill>
          <a:blip r:embed="rId2"/>
          <a:srcRect l="7400" r="7400"/>
          <a:stretch>
            <a:fillRect/>
          </a:stretch>
        </p:blipFill>
        <p:spPr bwMode="auto">
          <a:xfrm>
            <a:off x="642938" y="612775"/>
            <a:ext cx="7643812" cy="5316538"/>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785918" y="5786454"/>
            <a:ext cx="5486400" cy="566738"/>
          </a:xfrm>
        </p:spPr>
        <p:txBody>
          <a:bodyPr>
            <a:normAutofit/>
          </a:bodyPr>
          <a:lstStyle/>
          <a:p>
            <a:r>
              <a:rPr lang="pl-PL" dirty="0"/>
              <a:t>Pomnik plebiscytowy – Olsztyn</a:t>
            </a:r>
          </a:p>
        </p:txBody>
      </p:sp>
      <p:pic>
        <p:nvPicPr>
          <p:cNvPr id="5" name="Symbol zastępczy obrazu 4" descr="Brak dostępnego opisu zdjęcia."/>
          <p:cNvPicPr>
            <a:picLocks noGrp="1"/>
          </p:cNvPicPr>
          <p:nvPr>
            <p:ph type="pic" idx="1"/>
          </p:nvPr>
        </p:nvPicPr>
        <p:blipFill>
          <a:blip r:embed="rId2"/>
          <a:srcRect l="1931" r="1931"/>
          <a:stretch>
            <a:fillRect/>
          </a:stretch>
        </p:blipFill>
        <p:spPr bwMode="auto">
          <a:xfrm>
            <a:off x="571500" y="612775"/>
            <a:ext cx="7929563" cy="5102225"/>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a:t>Przypomnienie z poprzedniej lekcji</a:t>
            </a:r>
          </a:p>
        </p:txBody>
      </p:sp>
      <p:sp>
        <p:nvSpPr>
          <p:cNvPr id="3" name="Symbol zastępczy zawartości 2"/>
          <p:cNvSpPr>
            <a:spLocks noGrp="1"/>
          </p:cNvSpPr>
          <p:nvPr>
            <p:ph idx="1"/>
          </p:nvPr>
        </p:nvSpPr>
        <p:spPr/>
        <p:txBody>
          <a:bodyPr>
            <a:normAutofit fontScale="70000" lnSpcReduction="20000"/>
          </a:bodyPr>
          <a:lstStyle/>
          <a:p>
            <a:pPr>
              <a:buNone/>
            </a:pPr>
            <a:r>
              <a:rPr lang="pl-PL" dirty="0"/>
              <a:t>	Po zakończeniu I wojny światowej, kiedy Polska odradzała się po wielu latach zaborów, na terenach Warmii i Mazur przeprowadzono </a:t>
            </a:r>
            <a:r>
              <a:rPr lang="pl-PL" u="sng" dirty="0">
                <a:hlinkClick r:id="rId2"/>
              </a:rPr>
              <a:t>plebiscyt</a:t>
            </a:r>
            <a:r>
              <a:rPr lang="pl-PL" dirty="0"/>
              <a:t>, który miał zadecydować o ich przynależności do Polski lub do Niemiec. Jedynie rejon Działdowa, ze względu na przebiegającą tamtędy linię kolejową, przyznano Polsce od razu. Plebiscyt ten zakończył się druzgocącą wręcz klęską Polski. O ile w okolicach Olsztyna ilość głosów oddanych na Polskę i Niemcy była mniej więcej porównywalna, a w okolicach Lubawy nawet trzy wioski wróciły do Polski, o tyle na Mazurach były miasta i gminy, w których za Polską oddano kilka lub kilkanaście głosów. Przyczyn takiego wyniku było wiele. Dawniej zwracano szczególną uwagę na działalność niemieckich bojówek i zastraszanie ludzi, chcących głosować za Polską.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457200" y="571480"/>
            <a:ext cx="8229600" cy="5554683"/>
          </a:xfrm>
        </p:spPr>
        <p:txBody>
          <a:bodyPr>
            <a:normAutofit fontScale="85000" lnSpcReduction="20000"/>
          </a:bodyPr>
          <a:lstStyle/>
          <a:p>
            <a:pPr>
              <a:buNone/>
            </a:pPr>
            <a:r>
              <a:rPr lang="pl-PL" dirty="0"/>
              <a:t>	Tymczasem choć czynnik ten miał znaczenie, a nawet doszło do śmiertelnego pobicia czołowego działacza mazurskiego Linki, to jednak jego znaczenie jest mniejsze, niż mu się przypisuje. Większe znaczenie miały inne czynniki. Trzeba pamiętać, że Niemcy, choć przegrały wojnę, były nadal silne i świetnie zorganizowane, a do działań plebiscytowych zaangażowały cały swój potencjał. W tym czasie Polska miała problemy, których skala jest dla nas wręcz niewyobrażalna. Największym z nich była </a:t>
            </a:r>
            <a:r>
              <a:rPr lang="pl-PL" u="sng" dirty="0">
                <a:hlinkClick r:id="rId2"/>
              </a:rPr>
              <a:t>Armia Czerwona</a:t>
            </a:r>
            <a:r>
              <a:rPr lang="pl-PL" dirty="0"/>
              <a:t>, która właśnie wtedy była w ofensywie i wyglądało na to, że nic jej nie zatrzyma – dla wielu głosujących też mógł to być istotny czynnik wpływający na ich decyzję, były nawet przypadki ucieczki z polskiej już </a:t>
            </a:r>
            <a:r>
              <a:rPr lang="pl-PL" dirty="0" err="1"/>
              <a:t>Działdowszczyzny</a:t>
            </a:r>
            <a:r>
              <a:rPr lang="pl-PL" dirty="0"/>
              <a:t> do Prus.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1"/>
          </p:nvPr>
        </p:nvSpPr>
        <p:spPr>
          <a:xfrm>
            <a:off x="457200" y="642918"/>
            <a:ext cx="8229600" cy="5483245"/>
          </a:xfrm>
        </p:spPr>
        <p:txBody>
          <a:bodyPr>
            <a:normAutofit fontScale="70000" lnSpcReduction="20000"/>
          </a:bodyPr>
          <a:lstStyle/>
          <a:p>
            <a:pPr>
              <a:buNone/>
            </a:pPr>
            <a:r>
              <a:rPr lang="pl-PL" dirty="0"/>
              <a:t>	Osobne problemy dotyczyły Śląska, konfliktu z Czechami, scalania trzech fragmentów ziem polskich w jedno, całej masy innych nie sposób wymienić. Cóż w porównaniu z tym znaczyły nieszczęsne Warmia i Mazury? Musiały zostać pozostawione same sobie przeciwko całemu potencjałowi Niemiec. Duże znaczenie miało również to, że zgodnie z tym, co było napisane na kartach do głosowania, wybór następował nie między Polską a Niemcami, tylko między Polską a Prusami – to tak, jakby Ślązacy mieli do wyboru między Polską a Śląskiem (i aż się prosi postawić pytanie, jaki byłby wynik takiego wyboru). Trzeba mieć na uwadze, że w tych czasach poczucie przynależności regionalnej wśród ludności było silniejsze, niż państwowej czy narodowej, a ludności Mazur dotyczyło to w szczególnym stopniu. Były też inne przyczyny. Jedno nie ulega wątpliwości: wynik plebiscytu pokazał, że choć ziemie te wiele łączy z Polską, to również mają one swoją silną specyfikę i wiele cech szczególnych.</a:t>
            </a:r>
          </a:p>
          <a:p>
            <a:pPr>
              <a:buNone/>
            </a:pPr>
            <a:endParaRPr lang="pl-PL" sz="1700" dirty="0"/>
          </a:p>
          <a:p>
            <a:pPr>
              <a:buNone/>
            </a:pPr>
            <a:r>
              <a:rPr lang="pl-PL" sz="1700" dirty="0"/>
              <a:t>Źródło:</a:t>
            </a:r>
          </a:p>
          <a:p>
            <a:pPr>
              <a:buNone/>
            </a:pPr>
            <a:r>
              <a:rPr lang="pl-PL" sz="1700" dirty="0"/>
              <a:t>https://pl.wikipedia.org/wiki/Plebiscyt_na_Warmii_i_Mazurach</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ytuł 9"/>
          <p:cNvSpPr>
            <a:spLocks noGrp="1"/>
          </p:cNvSpPr>
          <p:nvPr>
            <p:ph type="title"/>
          </p:nvPr>
        </p:nvSpPr>
        <p:spPr>
          <a:xfrm>
            <a:off x="1792288" y="5857892"/>
            <a:ext cx="5486400" cy="571504"/>
          </a:xfrm>
        </p:spPr>
        <p:txBody>
          <a:bodyPr/>
          <a:lstStyle/>
          <a:p>
            <a:r>
              <a:rPr lang="pl-PL" dirty="0"/>
              <a:t>Pomnik plebiscytowy w Gryźlinach</a:t>
            </a:r>
          </a:p>
        </p:txBody>
      </p:sp>
      <p:pic>
        <p:nvPicPr>
          <p:cNvPr id="17" name="Symbol zastępczy obrazu 16" descr="Brak dostępnego opisu zdjęcia."/>
          <p:cNvPicPr>
            <a:picLocks noGrp="1"/>
          </p:cNvPicPr>
          <p:nvPr>
            <p:ph type="pic" idx="1"/>
          </p:nvPr>
        </p:nvPicPr>
        <p:blipFill>
          <a:blip r:embed="rId2"/>
          <a:srcRect t="20579" b="20579"/>
          <a:stretch>
            <a:fillRect/>
          </a:stretch>
        </p:blipFill>
        <p:spPr bwMode="auto">
          <a:xfrm>
            <a:off x="1792288" y="612775"/>
            <a:ext cx="5486400" cy="495935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792288" y="5857892"/>
            <a:ext cx="5486400" cy="500066"/>
          </a:xfrm>
        </p:spPr>
        <p:txBody>
          <a:bodyPr>
            <a:normAutofit fontScale="90000"/>
          </a:bodyPr>
          <a:lstStyle/>
          <a:p>
            <a:r>
              <a:rPr lang="pl-PL" dirty="0"/>
              <a:t>Pomnik plebiscytowy – Pluski</a:t>
            </a:r>
            <a:br>
              <a:rPr lang="pl-PL" dirty="0"/>
            </a:br>
            <a:endParaRPr lang="pl-PL" dirty="0"/>
          </a:p>
        </p:txBody>
      </p:sp>
      <p:pic>
        <p:nvPicPr>
          <p:cNvPr id="5" name="Symbol zastępczy obrazu 4" descr="Brak dostępnego opisu zdjęcia."/>
          <p:cNvPicPr>
            <a:picLocks noGrp="1"/>
          </p:cNvPicPr>
          <p:nvPr>
            <p:ph type="pic" idx="1"/>
          </p:nvPr>
        </p:nvPicPr>
        <p:blipFill>
          <a:blip r:embed="rId2"/>
          <a:srcRect t="12621" b="12621"/>
          <a:stretch>
            <a:fillRect/>
          </a:stretch>
        </p:blipFill>
        <p:spPr bwMode="auto">
          <a:xfrm>
            <a:off x="1792288" y="612775"/>
            <a:ext cx="5486400" cy="5030788"/>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792288" y="5857892"/>
            <a:ext cx="5486400" cy="500066"/>
          </a:xfrm>
        </p:spPr>
        <p:txBody>
          <a:bodyPr>
            <a:normAutofit fontScale="90000"/>
          </a:bodyPr>
          <a:lstStyle/>
          <a:p>
            <a:r>
              <a:rPr lang="pl-PL" dirty="0"/>
              <a:t>Pomnik plebiscytowy - Bisztynek (</a:t>
            </a:r>
            <a:r>
              <a:rPr lang="pl-PL" dirty="0" err="1"/>
              <a:t>niem</a:t>
            </a:r>
            <a:r>
              <a:rPr lang="pl-PL" dirty="0"/>
              <a:t>. </a:t>
            </a:r>
            <a:r>
              <a:rPr lang="pl-PL" dirty="0" err="1"/>
              <a:t>Bischofstein</a:t>
            </a:r>
            <a:r>
              <a:rPr lang="pl-PL" dirty="0"/>
              <a:t>)</a:t>
            </a:r>
            <a:br>
              <a:rPr lang="pl-PL" dirty="0"/>
            </a:br>
            <a:endParaRPr lang="pl-PL" dirty="0"/>
          </a:p>
        </p:txBody>
      </p:sp>
      <p:pic>
        <p:nvPicPr>
          <p:cNvPr id="5" name="Symbol zastępczy obrazu 4" descr="Obraz może zawierać: 2 osoby, uśmiechnięci ludzie"/>
          <p:cNvPicPr>
            <a:picLocks noGrp="1"/>
          </p:cNvPicPr>
          <p:nvPr>
            <p:ph type="pic" idx="1"/>
          </p:nvPr>
        </p:nvPicPr>
        <p:blipFill>
          <a:blip r:embed="rId2"/>
          <a:srcRect t="19102" b="19102"/>
          <a:stretch>
            <a:fillRect/>
          </a:stretch>
        </p:blipFill>
        <p:spPr bwMode="auto">
          <a:xfrm>
            <a:off x="1714500" y="642938"/>
            <a:ext cx="5486400" cy="4929187"/>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792288" y="6000768"/>
            <a:ext cx="5486400" cy="571504"/>
          </a:xfrm>
        </p:spPr>
        <p:txBody>
          <a:bodyPr>
            <a:normAutofit fontScale="90000"/>
          </a:bodyPr>
          <a:lstStyle/>
          <a:p>
            <a:r>
              <a:rPr lang="pl-PL" dirty="0"/>
              <a:t>Pomnik plebiscytowy - Boguszewo (</a:t>
            </a:r>
            <a:r>
              <a:rPr lang="pl-PL" dirty="0" err="1"/>
              <a:t>niem</a:t>
            </a:r>
            <a:r>
              <a:rPr lang="pl-PL" dirty="0"/>
              <a:t>. </a:t>
            </a:r>
            <a:r>
              <a:rPr lang="pl-PL" dirty="0" err="1"/>
              <a:t>Bogunschowen</a:t>
            </a:r>
            <a:r>
              <a:rPr lang="pl-PL" dirty="0"/>
              <a:t>)</a:t>
            </a:r>
          </a:p>
        </p:txBody>
      </p:sp>
      <p:pic>
        <p:nvPicPr>
          <p:cNvPr id="5" name="Symbol zastępczy obrazu 4" descr="Obraz może zawierać: 5 osób"/>
          <p:cNvPicPr>
            <a:picLocks noGrp="1"/>
          </p:cNvPicPr>
          <p:nvPr>
            <p:ph type="pic" idx="1"/>
          </p:nvPr>
        </p:nvPicPr>
        <p:blipFill>
          <a:blip r:embed="rId2"/>
          <a:srcRect t="23158" b="23158"/>
          <a:stretch>
            <a:fillRect/>
          </a:stretch>
        </p:blipFill>
        <p:spPr bwMode="auto">
          <a:xfrm>
            <a:off x="1428750" y="612775"/>
            <a:ext cx="6000750" cy="5102225"/>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792288" y="6000768"/>
            <a:ext cx="5486400" cy="571504"/>
          </a:xfrm>
        </p:spPr>
        <p:txBody>
          <a:bodyPr/>
          <a:lstStyle/>
          <a:p>
            <a:r>
              <a:rPr lang="pl-PL" dirty="0"/>
              <a:t>Pomnik plebiscytowy - Ełk - </a:t>
            </a:r>
            <a:r>
              <a:rPr lang="pl-PL" dirty="0" err="1"/>
              <a:t>Lyck</a:t>
            </a:r>
            <a:endParaRPr lang="pl-PL" dirty="0"/>
          </a:p>
        </p:txBody>
      </p:sp>
      <p:pic>
        <p:nvPicPr>
          <p:cNvPr id="5" name="Symbol zastępczy obrazu 4" descr="Brak dostępnego opisu zdjęcia."/>
          <p:cNvPicPr>
            <a:picLocks noGrp="1"/>
          </p:cNvPicPr>
          <p:nvPr>
            <p:ph type="pic" idx="1"/>
          </p:nvPr>
        </p:nvPicPr>
        <p:blipFill>
          <a:blip r:embed="rId2"/>
          <a:srcRect l="2620" r="2620"/>
          <a:stretch>
            <a:fillRect/>
          </a:stretch>
        </p:blipFill>
        <p:spPr bwMode="auto">
          <a:xfrm>
            <a:off x="500063" y="428625"/>
            <a:ext cx="7786687" cy="5316538"/>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TotalTime>
  <Words>537</Words>
  <Application>Microsoft Office PowerPoint</Application>
  <PresentationFormat>Pokaz na ekranie (4:3)</PresentationFormat>
  <Paragraphs>19</Paragraphs>
  <Slides>13</Slides>
  <Notes>0</Notes>
  <HiddenSlides>0</HiddenSlides>
  <MMClips>0</MMClips>
  <ScaleCrop>false</ScaleCrop>
  <HeadingPairs>
    <vt:vector size="6" baseType="variant">
      <vt:variant>
        <vt:lpstr>Używane czcionki</vt:lpstr>
      </vt:variant>
      <vt:variant>
        <vt:i4>2</vt:i4>
      </vt:variant>
      <vt:variant>
        <vt:lpstr>Motyw</vt:lpstr>
      </vt:variant>
      <vt:variant>
        <vt:i4>1</vt:i4>
      </vt:variant>
      <vt:variant>
        <vt:lpstr>Tytuły slajdów</vt:lpstr>
      </vt:variant>
      <vt:variant>
        <vt:i4>13</vt:i4>
      </vt:variant>
    </vt:vector>
  </HeadingPairs>
  <TitlesOfParts>
    <vt:vector size="16" baseType="lpstr">
      <vt:lpstr>Arial</vt:lpstr>
      <vt:lpstr>Calibri</vt:lpstr>
      <vt:lpstr>Motyw pakietu Office</vt:lpstr>
      <vt:lpstr>Pomniki</vt:lpstr>
      <vt:lpstr>Przypomnienie z poprzedniej lekcji</vt:lpstr>
      <vt:lpstr>Prezentacja programu PowerPoint</vt:lpstr>
      <vt:lpstr>Prezentacja programu PowerPoint</vt:lpstr>
      <vt:lpstr>Pomnik plebiscytowy w Gryźlinach</vt:lpstr>
      <vt:lpstr>Pomnik plebiscytowy – Pluski </vt:lpstr>
      <vt:lpstr>Pomnik plebiscytowy - Bisztynek (niem. Bischofstein) </vt:lpstr>
      <vt:lpstr>Pomnik plebiscytowy - Boguszewo (niem. Bogunschowen)</vt:lpstr>
      <vt:lpstr>Pomnik plebiscytowy - Ełk - Lyck</vt:lpstr>
      <vt:lpstr>Pomnik plebiscytowy - Prostki (niem. Prostken powiat Olecko)</vt:lpstr>
      <vt:lpstr>Pomnik plebiscytowy - Pisz (dawniej Jańsbork albo Jansbork, niem. Johannisburg, prus. Pīsis)</vt:lpstr>
      <vt:lpstr>Pomnik plebiscytowy w Stawigudzie </vt:lpstr>
      <vt:lpstr>Pomnik plebiscytowy – Olsztyn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Pomniki</dc:title>
  <dc:creator>Aniani</dc:creator>
  <cp:lastModifiedBy>Justyna</cp:lastModifiedBy>
  <cp:revision>4</cp:revision>
  <dcterms:created xsi:type="dcterms:W3CDTF">2020-12-11T22:10:16Z</dcterms:created>
  <dcterms:modified xsi:type="dcterms:W3CDTF">2022-08-19T14:34:39Z</dcterms:modified>
</cp:coreProperties>
</file>